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58" r:id="rId4"/>
    <p:sldId id="260" r:id="rId5"/>
    <p:sldId id="261" r:id="rId6"/>
    <p:sldId id="262" r:id="rId7"/>
    <p:sldId id="264" r:id="rId8"/>
    <p:sldId id="265" r:id="rId9"/>
    <p:sldId id="266" r:id="rId10"/>
    <p:sldId id="267" r:id="rId11"/>
    <p:sldId id="268" r:id="rId12"/>
    <p:sldId id="269" r:id="rId13"/>
    <p:sldId id="263" r:id="rId14"/>
    <p:sldId id="270" r:id="rId15"/>
    <p:sldId id="271" r:id="rId16"/>
    <p:sldId id="272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B317"/>
    <a:srgbClr val="1E194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417" autoAdjust="0"/>
    <p:restoredTop sz="94660" autoAdjust="0"/>
  </p:normalViewPr>
  <p:slideViewPr>
    <p:cSldViewPr snapToGrid="0">
      <p:cViewPr varScale="1">
        <p:scale>
          <a:sx n="124" d="100"/>
          <a:sy n="124" d="100"/>
        </p:scale>
        <p:origin x="296" y="15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image" Target="../media/image42.emf"/><Relationship Id="rId1" Type="http://schemas.openxmlformats.org/officeDocument/2006/relationships/image" Target="../media/image41.emf"/></Relationship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18" Type="http://schemas.openxmlformats.org/officeDocument/2006/relationships/image" Target="../media/image17.svg"/><Relationship Id="rId26" Type="http://schemas.openxmlformats.org/officeDocument/2006/relationships/image" Target="../media/image25.sv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jpg"/><Relationship Id="rId16" Type="http://schemas.openxmlformats.org/officeDocument/2006/relationships/image" Target="../media/image15.svg"/><Relationship Id="rId20" Type="http://schemas.openxmlformats.org/officeDocument/2006/relationships/image" Target="../media/image19.sv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24" Type="http://schemas.openxmlformats.org/officeDocument/2006/relationships/image" Target="../media/image23.sv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svg"/><Relationship Id="rId10" Type="http://schemas.openxmlformats.org/officeDocument/2006/relationships/image" Target="../media/image9.svg"/><Relationship Id="rId19" Type="http://schemas.openxmlformats.org/officeDocument/2006/relationships/image" Target="../media/image18.png"/><Relationship Id="rId4" Type="http://schemas.openxmlformats.org/officeDocument/2006/relationships/image" Target="../media/image3.svg"/><Relationship Id="rId9" Type="http://schemas.openxmlformats.org/officeDocument/2006/relationships/image" Target="../media/image8.png"/><Relationship Id="rId14" Type="http://schemas.openxmlformats.org/officeDocument/2006/relationships/image" Target="../media/image13.svg"/><Relationship Id="rId22" Type="http://schemas.openxmlformats.org/officeDocument/2006/relationships/image" Target="../media/image21.svg"/><Relationship Id="rId27" Type="http://schemas.openxmlformats.org/officeDocument/2006/relationships/image" Target="../media/image26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Shape, rectangle&#10;&#10;Description automatically generated">
            <a:extLst>
              <a:ext uri="{FF2B5EF4-FFF2-40B4-BE49-F238E27FC236}">
                <a16:creationId xmlns:a16="http://schemas.microsoft.com/office/drawing/2014/main" id="{983C284D-661E-4EBD-BCB8-1BB72B42077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245" y="0"/>
            <a:ext cx="12204245" cy="685800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E7F09B06-4DC1-4AD7-8E49-2CA21344FC7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3574" y="6044690"/>
            <a:ext cx="9964971" cy="557049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A01D07E1-CFB3-4E48-9089-7861D965D366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03574" y="5143102"/>
            <a:ext cx="8921155" cy="605758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169C2323-03D2-4A80-A504-32CA75F4CF3F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029096" y="-417405"/>
            <a:ext cx="1962038" cy="897528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8A0D4F82-3C02-4A69-A76F-4FC421AE0D7A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572150" y="1515076"/>
            <a:ext cx="2621698" cy="5243396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20D65976-F232-4BE0-9BF0-94DC2C796C69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804252" y="1786349"/>
            <a:ext cx="2385245" cy="470085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20B63144-3CB8-466F-B35D-9F53B4A7FD5D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335842" y="-10577"/>
            <a:ext cx="2867762" cy="2239434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B6DC7427-23C0-4EEE-B6E2-B9C5A844FF05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0323789" y="564196"/>
            <a:ext cx="1351176" cy="618091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3C5C30CE-3F52-4C99-B480-DCF444241B81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1273796" y="5041118"/>
            <a:ext cx="921899" cy="1816882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A5214E49-E8AE-446A-9242-A8642681E4A9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603574" y="1670599"/>
            <a:ext cx="8584205" cy="2801676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CCBCF66D-309B-4513-904D-4C715A7BF5D6}"/>
              </a:ext>
            </a:extLst>
          </p:cNvPr>
          <p:cNvPicPr>
            <a:picLocks noChangeAspect="1"/>
          </p:cNvPicPr>
          <p:nvPr userDrawn="1"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603574" y="1343102"/>
            <a:ext cx="120790" cy="120790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1F7A617F-883E-40EA-889D-3822ACD8D1ED}"/>
              </a:ext>
            </a:extLst>
          </p:cNvPr>
          <p:cNvPicPr>
            <a:picLocks noChangeAspect="1"/>
          </p:cNvPicPr>
          <p:nvPr userDrawn="1"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805221" y="1343102"/>
            <a:ext cx="120790" cy="120790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3FF1B0CD-D123-4E07-B9B1-89198A3BCBD7}"/>
              </a:ext>
            </a:extLst>
          </p:cNvPr>
          <p:cNvPicPr>
            <a:picLocks noChangeAspect="1"/>
          </p:cNvPicPr>
          <p:nvPr userDrawn="1"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998085" y="1349040"/>
            <a:ext cx="120790" cy="120790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CE7EA394-C1A9-41C9-A652-4E8DEA157F1E}"/>
              </a:ext>
            </a:extLst>
          </p:cNvPr>
          <p:cNvPicPr>
            <a:picLocks noChangeAspect="1"/>
          </p:cNvPicPr>
          <p:nvPr userDrawn="1"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1198361" y="1344109"/>
            <a:ext cx="120790" cy="120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246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21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683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49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49" tmFilter="0, 0; 0.125,0.2665; 0.25,0.4; 0.375,0.465; 0.5,0.5;  0.625,0.535; 0.75,0.6; 0.875,0.7335; 1,1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24" tmFilter="0, 0; 0.125,0.2665; 0.25,0.4; 0.375,0.465; 0.5,0.5;  0.625,0.535; 0.75,0.6; 0.875,0.7335; 1,1">
                                          <p:stCondLst>
                                            <p:cond delay="497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2" tmFilter="0, 0; 0.125,0.2665; 0.25,0.4; 0.375,0.465; 0.5,0.5;  0.625,0.535; 0.75,0.6; 0.875,0.7335; 1,1">
                                          <p:stCondLst>
                                            <p:cond delay="621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10">
                                          <p:stCondLst>
                                            <p:cond delay="244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62" decel="50000">
                                          <p:stCondLst>
                                            <p:cond delay="254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10">
                                          <p:stCondLst>
                                            <p:cond delay="492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62" decel="50000">
                                          <p:stCondLst>
                                            <p:cond delay="502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10">
                                          <p:stCondLst>
                                            <p:cond delay="616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62" decel="50000">
                                          <p:stCondLst>
                                            <p:cond delay="625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10">
                                          <p:stCondLst>
                                            <p:cond delay="678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62" decel="50000">
                                          <p:stCondLst>
                                            <p:cond delay="688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14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456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66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66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83" tmFilter="0, 0; 0.125,0.2665; 0.25,0.4; 0.375,0.465; 0.5,0.5;  0.625,0.535; 0.75,0.6; 0.875,0.7335; 1,1">
                                          <p:stCondLst>
                                            <p:cond delay="331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41" tmFilter="0, 0; 0.125,0.2665; 0.25,0.4; 0.375,0.465; 0.5,0.5;  0.625,0.535; 0.75,0.6; 0.875,0.7335; 1,1">
                                          <p:stCondLst>
                                            <p:cond delay="414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5" dur="7">
                                          <p:stCondLst>
                                            <p:cond delay="162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6" dur="41" decel="50000">
                                          <p:stCondLst>
                                            <p:cond delay="16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7">
                                          <p:stCondLst>
                                            <p:cond delay="328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8" dur="41" decel="50000">
                                          <p:stCondLst>
                                            <p:cond delay="335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7">
                                          <p:stCondLst>
                                            <p:cond delay="41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0" dur="41" decel="50000">
                                          <p:stCondLst>
                                            <p:cond delay="417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7">
                                          <p:stCondLst>
                                            <p:cond delay="452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2" dur="41" decel="50000">
                                          <p:stCondLst>
                                            <p:cond delay="45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7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224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8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82" tmFilter="0, 0; 0.125,0.2665; 0.25,0.4; 0.375,0.465; 0.5,0.5;  0.625,0.535; 0.75,0.6; 0.875,0.7335; 1,1">
                                          <p:stCondLst>
                                            <p:cond delay="82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2" tmFilter="0, 0; 0.125,0.2665; 0.25,0.4; 0.375,0.465; 0.5,0.5;  0.625,0.535; 0.75,0.6; 0.875,0.7335; 1,1">
                                          <p:stCondLst>
                                            <p:cond delay="163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" tmFilter="0, 0; 0.125,0.2665; 0.25,0.4; 0.375,0.465; 0.5,0.5;  0.625,0.535; 0.75,0.6; 0.875,0.7335; 1,1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1" dur="1">
                                          <p:stCondLst>
                                            <p:cond delay="8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2" dur="1" decel="50000">
                                          <p:stCondLst>
                                            <p:cond delay="83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3" dur="1">
                                          <p:stCondLst>
                                            <p:cond delay="161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4" dur="1" decel="50000">
                                          <p:stCondLst>
                                            <p:cond delay="16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1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6" dur="1" decel="50000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1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8" dur="1" decel="50000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000"/>
                            </p:stCondLst>
                            <p:childTnLst>
                              <p:par>
                                <p:cTn id="70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63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2004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730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730" tmFilter="0, 0; 0.125,0.2665; 0.25,0.4; 0.375,0.465; 0.5,0.5;  0.625,0.535; 0.75,0.6; 0.875,0.7335; 1,1">
                                          <p:stCondLst>
                                            <p:cond delay="73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365" tmFilter="0, 0; 0.125,0.2665; 0.25,0.4; 0.375,0.465; 0.5,0.5;  0.625,0.535; 0.75,0.6; 0.875,0.7335; 1,1">
                                          <p:stCondLst>
                                            <p:cond delay="1456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80" tmFilter="0, 0; 0.125,0.2665; 0.25,0.4; 0.375,0.465; 0.5,0.5;  0.625,0.535; 0.75,0.6; 0.875,0.7335; 1,1">
                                          <p:stCondLst>
                                            <p:cond delay="1822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8" dur="29">
                                          <p:stCondLst>
                                            <p:cond delay="715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9" dur="183" decel="50000">
                                          <p:stCondLst>
                                            <p:cond delay="74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0" dur="29">
                                          <p:stCondLst>
                                            <p:cond delay="1443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1" dur="183" decel="50000">
                                          <p:stCondLst>
                                            <p:cond delay="1472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2" dur="29">
                                          <p:stCondLst>
                                            <p:cond delay="1806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3" dur="183" decel="50000">
                                          <p:stCondLst>
                                            <p:cond delay="1835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4" dur="29">
                                          <p:stCondLst>
                                            <p:cond delay="198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5" dur="183" decel="50000">
                                          <p:stCondLst>
                                            <p:cond delay="2017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8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8" dur="7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1" fill="hold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1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1" fill="hold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4" dur="8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" presetClass="entr" presetSubtype="2" fill="hold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9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786350-390D-47AB-941A-4B6281FE8C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7" name="Picture 6" descr="Shape&#10;&#10;Description automatically generated">
            <a:extLst>
              <a:ext uri="{FF2B5EF4-FFF2-40B4-BE49-F238E27FC236}">
                <a16:creationId xmlns:a16="http://schemas.microsoft.com/office/drawing/2014/main" id="{82B5A780-E17F-4D3A-AA9E-021FE6BAEC5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3" y="-761"/>
            <a:ext cx="12190647" cy="6858761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368B8C41-D098-47FD-B83B-B42835ADE823}"/>
              </a:ext>
            </a:extLst>
          </p:cNvPr>
          <p:cNvSpPr txBox="1">
            <a:spLocks/>
          </p:cNvSpPr>
          <p:nvPr userDrawn="1"/>
        </p:nvSpPr>
        <p:spPr>
          <a:xfrm>
            <a:off x="551935" y="365125"/>
            <a:ext cx="11063415" cy="87055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1E194E"/>
                </a:solidFill>
                <a:latin typeface="Bahnschrift" panose="020B0502040204020203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1212039-4DA1-4D93-B7C2-B39A56E561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1935" y="1235676"/>
            <a:ext cx="11063415" cy="4258961"/>
          </a:xfrm>
          <a:prstGeom prst="rect">
            <a:avLst/>
          </a:prstGeom>
        </p:spPr>
        <p:txBody>
          <a:bodyPr/>
          <a:lstStyle>
            <a:lvl1pPr>
              <a:defRPr b="0">
                <a:latin typeface="Bahnschrift" panose="020B0502040204020203" pitchFamily="34" charset="0"/>
              </a:defRPr>
            </a:lvl1pPr>
            <a:lvl2pPr>
              <a:defRPr>
                <a:latin typeface="Bahnschrift" panose="020B0502040204020203" pitchFamily="34" charset="0"/>
              </a:defRPr>
            </a:lvl2pPr>
            <a:lvl3pPr>
              <a:defRPr>
                <a:latin typeface="Bahnschrift" panose="020B0502040204020203" pitchFamily="34" charset="0"/>
              </a:defRPr>
            </a:lvl3pPr>
            <a:lvl4pPr>
              <a:defRPr>
                <a:latin typeface="Bahnschrift" panose="020B0502040204020203" pitchFamily="34" charset="0"/>
              </a:defRPr>
            </a:lvl4pPr>
            <a:lvl5pPr>
              <a:defRPr>
                <a:latin typeface="Bahnschrift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112024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18B792-BE77-45DF-BCF0-806F86B6BE2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039565" y="1914525"/>
            <a:ext cx="7657135" cy="4208462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rgbClr val="1E194E"/>
                </a:solidFill>
                <a:latin typeface="Bahnschrift" panose="020B0502040204020203" pitchFamily="34" charset="0"/>
              </a:defRPr>
            </a:lvl1pPr>
            <a:lvl2pPr>
              <a:defRPr sz="2800">
                <a:latin typeface="Bahnschrift" panose="020B0502040204020203" pitchFamily="34" charset="0"/>
              </a:defRPr>
            </a:lvl2pPr>
            <a:lvl3pPr>
              <a:defRPr sz="2400">
                <a:latin typeface="Bahnschrift" panose="020B0502040204020203" pitchFamily="34" charset="0"/>
              </a:defRPr>
            </a:lvl3pPr>
            <a:lvl4pPr>
              <a:defRPr sz="2000">
                <a:latin typeface="Bahnschrift" panose="020B0502040204020203" pitchFamily="34" charset="0"/>
              </a:defRPr>
            </a:lvl4pPr>
            <a:lvl5pPr>
              <a:defRPr sz="2000">
                <a:latin typeface="Bahnschrift" panose="020B0502040204020203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C7F4EB-B363-49EF-9B4D-D7E2F4F2E3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9565" y="6356350"/>
            <a:ext cx="457103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4C509A-5934-4E94-A20B-0C004CE08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53500" y="6356350"/>
            <a:ext cx="2743200" cy="365125"/>
          </a:xfrm>
        </p:spPr>
        <p:txBody>
          <a:bodyPr/>
          <a:lstStyle/>
          <a:p>
            <a:fld id="{5AECD4F8-4522-412F-8EBC-081AC777A137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45797467-719C-4FF2-B191-4D0DD5BE18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658412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2128FA8C-13C2-4924-A827-A132A9FF21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9565" y="355599"/>
            <a:ext cx="7657135" cy="1325563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1E194E"/>
                </a:solidFill>
                <a:latin typeface="Bahnschrift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440133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1BD8A0-AF10-46CC-9574-A515AF40CB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1E194E"/>
                </a:solidFill>
                <a:latin typeface="Bahnschrift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457B4B-AAB3-46D3-8B61-4BBD7F0AF1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10515599" cy="3880694"/>
          </a:xfrm>
          <a:prstGeom prst="rect">
            <a:avLst/>
          </a:prstGeom>
        </p:spPr>
        <p:txBody>
          <a:bodyPr/>
          <a:lstStyle>
            <a:lvl1pPr>
              <a:defRPr b="0">
                <a:latin typeface="Bahnschrift" panose="020B0502040204020203" pitchFamily="34" charset="0"/>
              </a:defRPr>
            </a:lvl1pPr>
            <a:lvl2pPr>
              <a:defRPr>
                <a:latin typeface="Bahnschrift" panose="020B0502040204020203" pitchFamily="34" charset="0"/>
              </a:defRPr>
            </a:lvl2pPr>
            <a:lvl3pPr>
              <a:defRPr>
                <a:latin typeface="Bahnschrift" panose="020B0502040204020203" pitchFamily="34" charset="0"/>
              </a:defRPr>
            </a:lvl3pPr>
            <a:lvl4pPr>
              <a:defRPr>
                <a:latin typeface="Bahnschrift" panose="020B0502040204020203" pitchFamily="34" charset="0"/>
              </a:defRPr>
            </a:lvl4pPr>
            <a:lvl5pPr>
              <a:defRPr>
                <a:latin typeface="Bahnschrift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2D0235-DDA2-49AF-9427-0A484D2E335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65920"/>
            <a:ext cx="12192000" cy="860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2023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78EE76-E8BF-4E1B-BDC0-FF2B6F1DCA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0362F0-8350-486C-9643-2890BCD46095}" type="datetimeFigureOut">
              <a:rPr lang="en-US" smtClean="0"/>
              <a:t>7/23/21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B98A9-2F79-44FA-B471-FB99224D89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2DEB75-7527-4C97-A0E1-A8A229063C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ECD4F8-4522-412F-8EBC-081AC777A1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5500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7" r:id="rId2"/>
    <p:sldLayoutId id="2147483656" r:id="rId3"/>
    <p:sldLayoutId id="2147483652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rduino.cc/en/Reference/Int" TargetMode="Externa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arduino.cc/en/Reference/Char" TargetMode="External"/><Relationship Id="rId5" Type="http://schemas.openxmlformats.org/officeDocument/2006/relationships/hyperlink" Target="https://www.arduino.cc/en/Reference/BooleanVariables" TargetMode="External"/><Relationship Id="rId4" Type="http://schemas.openxmlformats.org/officeDocument/2006/relationships/hyperlink" Target="https://www.arduino.cc/en/Reference/Float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e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42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41.em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rfred04/ASEE_workshop_2021.git" TargetMode="Externa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5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491128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7-01-22 at 3.25.21 PM.png">
            <a:extLst>
              <a:ext uri="{FF2B5EF4-FFF2-40B4-BE49-F238E27FC236}">
                <a16:creationId xmlns:a16="http://schemas.microsoft.com/office/drawing/2014/main" id="{FADE999F-675C-5B47-8B54-2F6D20F802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2950" y="2320410"/>
            <a:ext cx="8166100" cy="31369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12BBE77-97CF-AC47-B43A-E0635523EB1A}"/>
              </a:ext>
            </a:extLst>
          </p:cNvPr>
          <p:cNvSpPr txBox="1"/>
          <p:nvPr/>
        </p:nvSpPr>
        <p:spPr>
          <a:xfrm>
            <a:off x="4851081" y="334830"/>
            <a:ext cx="1623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Using Variables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CB343C-7110-084B-A92B-02B9582A3D86}"/>
              </a:ext>
            </a:extLst>
          </p:cNvPr>
          <p:cNvSpPr/>
          <p:nvPr/>
        </p:nvSpPr>
        <p:spPr>
          <a:xfrm>
            <a:off x="4509040" y="800473"/>
            <a:ext cx="234412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	</a:t>
            </a:r>
            <a:r>
              <a:rPr lang="en-US" dirty="0">
                <a:hlinkClick r:id="rId3"/>
              </a:rPr>
              <a:t>int</a:t>
            </a:r>
          </a:p>
          <a:p>
            <a:r>
              <a:rPr lang="en-US" dirty="0"/>
              <a:t>	</a:t>
            </a:r>
            <a:r>
              <a:rPr lang="en-US" dirty="0">
                <a:hlinkClick r:id="rId4"/>
              </a:rPr>
              <a:t>float</a:t>
            </a:r>
            <a:r>
              <a:rPr lang="en-US" dirty="0"/>
              <a:t>		</a:t>
            </a:r>
            <a:r>
              <a:rPr lang="en-US" dirty="0">
                <a:hlinkClick r:id="rId5"/>
              </a:rPr>
              <a:t>boolean</a:t>
            </a:r>
          </a:p>
          <a:p>
            <a:r>
              <a:rPr lang="en-US" dirty="0"/>
              <a:t>	</a:t>
            </a:r>
            <a:r>
              <a:rPr lang="en-US" dirty="0">
                <a:hlinkClick r:id="rId6"/>
              </a:rPr>
              <a:t>char</a:t>
            </a:r>
            <a:endParaRPr lang="en-US" dirty="0">
              <a:hlinkClick r:id="rId4"/>
            </a:endParaRPr>
          </a:p>
        </p:txBody>
      </p:sp>
    </p:spTree>
    <p:extLst>
      <p:ext uri="{BB962C8B-B14F-4D97-AF65-F5344CB8AC3E}">
        <p14:creationId xmlns:p14="http://schemas.microsoft.com/office/powerpoint/2010/main" val="6181443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7-01-22 at 3.23.09 PM.png">
            <a:extLst>
              <a:ext uri="{FF2B5EF4-FFF2-40B4-BE49-F238E27FC236}">
                <a16:creationId xmlns:a16="http://schemas.microsoft.com/office/drawing/2014/main" id="{2AA13B43-3D4F-5043-9F5B-9D5F36D1AF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7550" y="1854200"/>
            <a:ext cx="8216900" cy="314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5273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FC32934D-12BE-C240-9C17-544C069C477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23111998"/>
              </p:ext>
            </p:extLst>
          </p:nvPr>
        </p:nvGraphicFramePr>
        <p:xfrm>
          <a:off x="3107653" y="1647350"/>
          <a:ext cx="6145805" cy="705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7" name="Equation" r:id="rId3" imgW="1879600" imgH="215900" progId="Equation.3">
                  <p:embed/>
                </p:oleObj>
              </mc:Choice>
              <mc:Fallback>
                <p:oleObj name="Equation" r:id="rId3" imgW="1879600" imgH="215900" progId="Equation.3">
                  <p:embed/>
                  <p:pic>
                    <p:nvPicPr>
                      <p:cNvPr id="2" name="Object 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107653" y="1647350"/>
                        <a:ext cx="6145805" cy="7059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EB2D0E45-488B-8D45-9A3E-692B6007110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12312701"/>
              </p:ext>
            </p:extLst>
          </p:nvPr>
        </p:nvGraphicFramePr>
        <p:xfrm>
          <a:off x="5590005" y="2781097"/>
          <a:ext cx="11811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8" name="Equation" r:id="rId5" imgW="1181100" imgH="609600" progId="Equation.3">
                  <p:embed/>
                </p:oleObj>
              </mc:Choice>
              <mc:Fallback>
                <p:oleObj name="Equation" r:id="rId5" imgW="1181100" imgH="609600" progId="Equation.3">
                  <p:embed/>
                  <p:pic>
                    <p:nvPicPr>
                      <p:cNvPr id="3" name="Object 2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590005" y="2781097"/>
                        <a:ext cx="11811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2351047A-E8C5-F740-9497-7DD94FF0A01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37729126"/>
              </p:ext>
            </p:extLst>
          </p:nvPr>
        </p:nvGraphicFramePr>
        <p:xfrm>
          <a:off x="5507455" y="3818507"/>
          <a:ext cx="13462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9" name="Equation" r:id="rId7" imgW="1346200" imgH="609600" progId="Equation.3">
                  <p:embed/>
                </p:oleObj>
              </mc:Choice>
              <mc:Fallback>
                <p:oleObj name="Equation" r:id="rId7" imgW="1346200" imgH="609600" progId="Equation.3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507455" y="3818507"/>
                        <a:ext cx="13462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BD169BB3-2782-3948-9167-B2A6E5E1C708}"/>
              </a:ext>
            </a:extLst>
          </p:cNvPr>
          <p:cNvSpPr txBox="1"/>
          <p:nvPr/>
        </p:nvSpPr>
        <p:spPr>
          <a:xfrm>
            <a:off x="3907401" y="573209"/>
            <a:ext cx="45463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Activity 1: A calculation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FBCA38-1A37-5547-89B3-7F9EABC65E09}"/>
              </a:ext>
            </a:extLst>
          </p:cNvPr>
          <p:cNvSpPr txBox="1"/>
          <p:nvPr/>
        </p:nvSpPr>
        <p:spPr>
          <a:xfrm>
            <a:off x="3391721" y="4855916"/>
            <a:ext cx="55776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What are the next 10 terms?</a:t>
            </a:r>
          </a:p>
        </p:txBody>
      </p:sp>
    </p:spTree>
    <p:extLst>
      <p:ext uri="{BB962C8B-B14F-4D97-AF65-F5344CB8AC3E}">
        <p14:creationId xmlns:p14="http://schemas.microsoft.com/office/powerpoint/2010/main" val="22192938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08B07A-9B1A-1542-8C93-6A87369E91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 2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325F64-956A-9946-82FD-1FA97D1754E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Motion Lab</a:t>
            </a:r>
          </a:p>
          <a:p>
            <a:r>
              <a:rPr lang="en-US" dirty="0"/>
              <a:t>Starter Code and handout are available on </a:t>
            </a:r>
            <a:r>
              <a:rPr lang="en-US" dirty="0" err="1"/>
              <a:t>github.com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dirty="0">
                <a:hlinkClick r:id="rId2"/>
              </a:rPr>
              <a:t>https://github.com/drfred04/ASEE_workshop_2021.git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r>
              <a:rPr lang="en-US" dirty="0"/>
              <a:t>Original sketch file was downloaded from Vernier website.</a:t>
            </a:r>
          </a:p>
        </p:txBody>
      </p:sp>
    </p:spTree>
    <p:extLst>
      <p:ext uri="{BB962C8B-B14F-4D97-AF65-F5344CB8AC3E}">
        <p14:creationId xmlns:p14="http://schemas.microsoft.com/office/powerpoint/2010/main" val="32859442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0E8351-CB91-B346-BA28-658882E66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Issues and Teaching Moments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EDC2B8-2928-DD43-A7E6-7A6879DA632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The code is set to take a point every ¼ of a second. Is this fast enough given the motion being measured?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What information does the code output?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Almost every student will measure a speed of 0.017 cm/µs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Some students will note that each distance measurement occurs 0.25 s apart and come up with a reasonable speed.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Excellent time to talk about planning a measurement to obtain the information necessary to answer a question.</a:t>
            </a:r>
          </a:p>
        </p:txBody>
      </p:sp>
    </p:spTree>
    <p:extLst>
      <p:ext uri="{BB962C8B-B14F-4D97-AF65-F5344CB8AC3E}">
        <p14:creationId xmlns:p14="http://schemas.microsoft.com/office/powerpoint/2010/main" val="20431996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7D7514-D8C5-E047-B6F7-5C4E3C9A62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C9F876-2F1C-8F45-86B2-B1480369CF0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Lab 05 Force and Acceleration</a:t>
            </a:r>
          </a:p>
          <a:p>
            <a:r>
              <a:rPr lang="en-US" dirty="0"/>
              <a:t>Starter code on </a:t>
            </a:r>
            <a:r>
              <a:rPr lang="en-US" dirty="0" err="1"/>
              <a:t>github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Original sketch file downloaded from Vernier for a generic analog probe.</a:t>
            </a:r>
          </a:p>
        </p:txBody>
      </p:sp>
    </p:spTree>
    <p:extLst>
      <p:ext uri="{BB962C8B-B14F-4D97-AF65-F5344CB8AC3E}">
        <p14:creationId xmlns:p14="http://schemas.microsoft.com/office/powerpoint/2010/main" val="22140380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CFF57F-05F0-D243-A1FC-9F0B2B179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Issues and Teaching Moments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67551D-9B9D-E742-A9C1-A037B4161C2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This activity allows you to discuss the draw backs to digitizing data.</a:t>
            </a:r>
          </a:p>
          <a:p>
            <a:r>
              <a:rPr lang="en-US" dirty="0"/>
              <a:t>The Arduino has a 10-bit digitizer, what does that say about the uncertainty of a voltage measurement?</a:t>
            </a:r>
          </a:p>
          <a:p>
            <a:r>
              <a:rPr lang="en-US" dirty="0"/>
              <a:t>Student’s must become familiar with the idea of calibrating their probes before using them.</a:t>
            </a:r>
          </a:p>
        </p:txBody>
      </p:sp>
    </p:spTree>
    <p:extLst>
      <p:ext uri="{BB962C8B-B14F-4D97-AF65-F5344CB8AC3E}">
        <p14:creationId xmlns:p14="http://schemas.microsoft.com/office/powerpoint/2010/main" val="13054912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11CDD33-FD50-4EC1-A61A-74C12A3693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Presenters:</a:t>
            </a:r>
          </a:p>
          <a:p>
            <a:r>
              <a:rPr lang="en-US" dirty="0"/>
              <a:t>Carl Frederickson, PhD </a:t>
            </a:r>
            <a:br>
              <a:rPr lang="en-US" dirty="0"/>
            </a:br>
            <a:r>
              <a:rPr lang="en-US" dirty="0"/>
              <a:t>University of Central Arkansas</a:t>
            </a:r>
          </a:p>
          <a:p>
            <a:pPr fontAlgn="base"/>
            <a:r>
              <a:rPr lang="en-US" dirty="0" err="1"/>
              <a:t>Bala</a:t>
            </a:r>
            <a:r>
              <a:rPr lang="en-US" dirty="0"/>
              <a:t> Maheswaran, PhD. </a:t>
            </a:r>
            <a:br>
              <a:rPr lang="en-US" dirty="0"/>
            </a:br>
            <a:r>
              <a:rPr lang="en-US" dirty="0"/>
              <a:t>Northeastern University</a:t>
            </a:r>
          </a:p>
          <a:p>
            <a:pPr fontAlgn="base"/>
            <a:r>
              <a:rPr lang="en-US" dirty="0"/>
              <a:t>Robert Ross, PhD</a:t>
            </a:r>
            <a:br>
              <a:rPr lang="en-US" dirty="0"/>
            </a:br>
            <a:r>
              <a:rPr lang="en-US" dirty="0"/>
              <a:t>University of Detroit Mercy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6E3C143-721A-44AE-9993-A131369C5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Projects-Based Arduino/Raspberry Pi Activities</a:t>
            </a:r>
          </a:p>
        </p:txBody>
      </p:sp>
    </p:spTree>
    <p:extLst>
      <p:ext uri="{BB962C8B-B14F-4D97-AF65-F5344CB8AC3E}">
        <p14:creationId xmlns:p14="http://schemas.microsoft.com/office/powerpoint/2010/main" val="27076171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27568-5DA6-44A3-B991-37ED8A669F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Arduino Based Mechanics Activities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418DF7-B5E5-42C5-A575-8D7B5121B79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Motivation:</a:t>
            </a:r>
            <a:br>
              <a:rPr lang="en-US" dirty="0"/>
            </a:br>
            <a:r>
              <a:rPr lang="en-US" dirty="0"/>
              <a:t>“I don’t know, LoggerPro always does that for me”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50057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C890DCAA-BD2D-E145-9E3C-9439395A38FE}"/>
              </a:ext>
            </a:extLst>
          </p:cNvPr>
          <p:cNvGrpSpPr/>
          <p:nvPr/>
        </p:nvGrpSpPr>
        <p:grpSpPr>
          <a:xfrm>
            <a:off x="2335453" y="255383"/>
            <a:ext cx="6492891" cy="5665671"/>
            <a:chOff x="742958" y="358124"/>
            <a:chExt cx="6492891" cy="566567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84AD1D1-7DB9-3B43-9AD4-5DC825AE4CE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61185" y="1320097"/>
              <a:ext cx="5474664" cy="3833798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DE755EF-3C7D-F544-A7B1-264B3640B700}"/>
                </a:ext>
              </a:extLst>
            </p:cNvPr>
            <p:cNvSpPr txBox="1"/>
            <p:nvPr/>
          </p:nvSpPr>
          <p:spPr>
            <a:xfrm>
              <a:off x="742958" y="2155505"/>
              <a:ext cx="10182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USB port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666192A-C268-114B-8020-9167FDA5ABB9}"/>
                </a:ext>
              </a:extLst>
            </p:cNvPr>
            <p:cNvSpPr txBox="1"/>
            <p:nvPr/>
          </p:nvSpPr>
          <p:spPr>
            <a:xfrm>
              <a:off x="1032071" y="1427841"/>
              <a:ext cx="13957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Reset Button</a:t>
              </a: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AE9C30FF-4B92-544E-9337-ED4E917F839F}"/>
                </a:ext>
              </a:extLst>
            </p:cNvPr>
            <p:cNvGrpSpPr/>
            <p:nvPr/>
          </p:nvGrpSpPr>
          <p:grpSpPr>
            <a:xfrm>
              <a:off x="4370122" y="841039"/>
              <a:ext cx="2390067" cy="573073"/>
              <a:chOff x="4370122" y="841039"/>
              <a:chExt cx="2390067" cy="573073"/>
            </a:xfrm>
          </p:grpSpPr>
          <p:sp>
            <p:nvSpPr>
              <p:cNvPr id="26" name="Right Bracket 25">
                <a:extLst>
                  <a:ext uri="{FF2B5EF4-FFF2-40B4-BE49-F238E27FC236}">
                    <a16:creationId xmlns:a16="http://schemas.microsoft.com/office/drawing/2014/main" id="{D70AD8E4-1282-8A43-8E2C-A045ECE0B1E1}"/>
                  </a:ext>
                </a:extLst>
              </p:cNvPr>
              <p:cNvSpPr/>
              <p:nvPr/>
            </p:nvSpPr>
            <p:spPr>
              <a:xfrm rot="16200000">
                <a:off x="5433283" y="87205"/>
                <a:ext cx="263746" cy="2390067"/>
              </a:xfrm>
              <a:prstGeom prst="rightBracket">
                <a:avLst>
                  <a:gd name="adj" fmla="val 0"/>
                </a:avLst>
              </a:prstGeom>
              <a:ln>
                <a:solidFill>
                  <a:srgbClr val="0000FF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FF"/>
                  </a:solidFill>
                </a:endParaRP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BD497E3-D1FF-E840-BDAE-193A0CECC513}"/>
                  </a:ext>
                </a:extLst>
              </p:cNvPr>
              <p:cNvSpPr txBox="1"/>
              <p:nvPr/>
            </p:nvSpPr>
            <p:spPr>
              <a:xfrm>
                <a:off x="4514569" y="841039"/>
                <a:ext cx="209544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Digital Input/Output</a:t>
                </a: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6F67AE35-2A27-744C-9C6D-CA0732CD4F30}"/>
                </a:ext>
              </a:extLst>
            </p:cNvPr>
            <p:cNvGrpSpPr/>
            <p:nvPr/>
          </p:nvGrpSpPr>
          <p:grpSpPr>
            <a:xfrm>
              <a:off x="5880160" y="4982019"/>
              <a:ext cx="934475" cy="840070"/>
              <a:chOff x="5880160" y="4982019"/>
              <a:chExt cx="934475" cy="840070"/>
            </a:xfrm>
          </p:grpSpPr>
          <p:sp>
            <p:nvSpPr>
              <p:cNvPr id="24" name="Right Bracket 23">
                <a:extLst>
                  <a:ext uri="{FF2B5EF4-FFF2-40B4-BE49-F238E27FC236}">
                    <a16:creationId xmlns:a16="http://schemas.microsoft.com/office/drawing/2014/main" id="{139CDF24-9E17-C149-8F83-2DD47E08DB5E}"/>
                  </a:ext>
                </a:extLst>
              </p:cNvPr>
              <p:cNvSpPr/>
              <p:nvPr/>
            </p:nvSpPr>
            <p:spPr>
              <a:xfrm rot="5400000">
                <a:off x="6215525" y="4646654"/>
                <a:ext cx="263746" cy="934475"/>
              </a:xfrm>
              <a:prstGeom prst="rightBracket">
                <a:avLst>
                  <a:gd name="adj" fmla="val 0"/>
                </a:avLst>
              </a:prstGeom>
              <a:ln>
                <a:solidFill>
                  <a:srgbClr val="0000FF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FF"/>
                  </a:solidFill>
                </a:endParaRP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C514537-1F78-D14E-B161-F9864F869183}"/>
                  </a:ext>
                </a:extLst>
              </p:cNvPr>
              <p:cNvSpPr txBox="1"/>
              <p:nvPr/>
            </p:nvSpPr>
            <p:spPr>
              <a:xfrm>
                <a:off x="5932202" y="5175758"/>
                <a:ext cx="83343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/>
                  <a:t>Analog</a:t>
                </a:r>
                <a:br>
                  <a:rPr lang="en-US" dirty="0"/>
                </a:br>
                <a:r>
                  <a:rPr lang="en-US" dirty="0"/>
                  <a:t>Input</a:t>
                </a:r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98EC35F1-6704-2C49-B6B5-855F6AB986EF}"/>
                </a:ext>
              </a:extLst>
            </p:cNvPr>
            <p:cNvGrpSpPr/>
            <p:nvPr/>
          </p:nvGrpSpPr>
          <p:grpSpPr>
            <a:xfrm>
              <a:off x="3880040" y="4982018"/>
              <a:ext cx="880090" cy="889377"/>
              <a:chOff x="3880040" y="4982018"/>
              <a:chExt cx="880090" cy="889377"/>
            </a:xfrm>
          </p:grpSpPr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530EB648-F90B-8146-96A8-33A183DB005E}"/>
                  </a:ext>
                </a:extLst>
              </p:cNvPr>
              <p:cNvCxnSpPr/>
              <p:nvPr/>
            </p:nvCxnSpPr>
            <p:spPr>
              <a:xfrm flipV="1">
                <a:off x="4370122" y="4982018"/>
                <a:ext cx="390008" cy="588388"/>
              </a:xfrm>
              <a:prstGeom prst="straightConnector1">
                <a:avLst/>
              </a:prstGeom>
              <a:ln>
                <a:solidFill>
                  <a:srgbClr val="0000FF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133F33B-0102-AF4D-8640-025CE5C37CF4}"/>
                  </a:ext>
                </a:extLst>
              </p:cNvPr>
              <p:cNvSpPr txBox="1"/>
              <p:nvPr/>
            </p:nvSpPr>
            <p:spPr>
              <a:xfrm>
                <a:off x="3880040" y="5502063"/>
                <a:ext cx="6600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3.3 V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50F7941F-5F68-2D4F-A825-8A56FF03E2BA}"/>
                </a:ext>
              </a:extLst>
            </p:cNvPr>
            <p:cNvGrpSpPr/>
            <p:nvPr/>
          </p:nvGrpSpPr>
          <p:grpSpPr>
            <a:xfrm>
              <a:off x="4472440" y="4982018"/>
              <a:ext cx="660082" cy="1041777"/>
              <a:chOff x="4472440" y="4982018"/>
              <a:chExt cx="660082" cy="1041777"/>
            </a:xfrm>
          </p:grpSpPr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636D7216-3641-AF44-8AFD-E931E799EFF1}"/>
                  </a:ext>
                </a:extLst>
              </p:cNvPr>
              <p:cNvCxnSpPr/>
              <p:nvPr/>
            </p:nvCxnSpPr>
            <p:spPr>
              <a:xfrm flipV="1">
                <a:off x="4760130" y="4982018"/>
                <a:ext cx="152400" cy="740788"/>
              </a:xfrm>
              <a:prstGeom prst="straightConnector1">
                <a:avLst/>
              </a:prstGeom>
              <a:ln>
                <a:solidFill>
                  <a:srgbClr val="0000FF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2A5C566-8F06-5342-9600-2F7583D4978F}"/>
                  </a:ext>
                </a:extLst>
              </p:cNvPr>
              <p:cNvSpPr txBox="1"/>
              <p:nvPr/>
            </p:nvSpPr>
            <p:spPr>
              <a:xfrm>
                <a:off x="4472440" y="5654463"/>
                <a:ext cx="6600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5.0 V</a:t>
                </a: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9BADF046-E705-CA46-9757-8D13A2282BEF}"/>
                </a:ext>
              </a:extLst>
            </p:cNvPr>
            <p:cNvGrpSpPr/>
            <p:nvPr/>
          </p:nvGrpSpPr>
          <p:grpSpPr>
            <a:xfrm>
              <a:off x="4944840" y="4942014"/>
              <a:ext cx="621309" cy="854143"/>
              <a:chOff x="4944840" y="4942014"/>
              <a:chExt cx="621309" cy="854143"/>
            </a:xfrm>
          </p:grpSpPr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264E5028-17AF-5140-B60E-965F42693F7B}"/>
                  </a:ext>
                </a:extLst>
              </p:cNvPr>
              <p:cNvCxnSpPr/>
              <p:nvPr/>
            </p:nvCxnSpPr>
            <p:spPr>
              <a:xfrm flipV="1">
                <a:off x="5180138" y="4942014"/>
                <a:ext cx="0" cy="588388"/>
              </a:xfrm>
              <a:prstGeom prst="straightConnector1">
                <a:avLst/>
              </a:prstGeom>
              <a:ln>
                <a:solidFill>
                  <a:srgbClr val="0000FF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11289A16-DE86-F24E-90B0-60E376432503}"/>
                  </a:ext>
                </a:extLst>
              </p:cNvPr>
              <p:cNvCxnSpPr/>
              <p:nvPr/>
            </p:nvCxnSpPr>
            <p:spPr>
              <a:xfrm flipV="1">
                <a:off x="5322538" y="4944399"/>
                <a:ext cx="0" cy="588388"/>
              </a:xfrm>
              <a:prstGeom prst="straightConnector1">
                <a:avLst/>
              </a:prstGeom>
              <a:ln>
                <a:solidFill>
                  <a:srgbClr val="0000FF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81A99AF-4EDC-6344-A9F9-3011C91CB800}"/>
                  </a:ext>
                </a:extLst>
              </p:cNvPr>
              <p:cNvSpPr txBox="1"/>
              <p:nvPr/>
            </p:nvSpPr>
            <p:spPr>
              <a:xfrm>
                <a:off x="4944840" y="5426825"/>
                <a:ext cx="62130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GND</a:t>
                </a:r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3EE854FE-1741-3A4A-8655-0E1015DC2C55}"/>
                </a:ext>
              </a:extLst>
            </p:cNvPr>
            <p:cNvGrpSpPr/>
            <p:nvPr/>
          </p:nvGrpSpPr>
          <p:grpSpPr>
            <a:xfrm>
              <a:off x="3881131" y="358124"/>
              <a:ext cx="621309" cy="1151986"/>
              <a:chOff x="3881131" y="358124"/>
              <a:chExt cx="621309" cy="1151986"/>
            </a:xfrm>
          </p:grpSpPr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77490545-881A-9742-BEAE-64A92A9B9F6F}"/>
                  </a:ext>
                </a:extLst>
              </p:cNvPr>
              <p:cNvCxnSpPr/>
              <p:nvPr/>
            </p:nvCxnSpPr>
            <p:spPr>
              <a:xfrm>
                <a:off x="4190115" y="650047"/>
                <a:ext cx="0" cy="860063"/>
              </a:xfrm>
              <a:prstGeom prst="straightConnector1">
                <a:avLst/>
              </a:prstGeom>
              <a:ln>
                <a:solidFill>
                  <a:srgbClr val="0000FF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753798E-B80A-844E-AB8D-10C7ED4801C6}"/>
                  </a:ext>
                </a:extLst>
              </p:cNvPr>
              <p:cNvSpPr txBox="1"/>
              <p:nvPr/>
            </p:nvSpPr>
            <p:spPr>
              <a:xfrm>
                <a:off x="3881131" y="358124"/>
                <a:ext cx="62130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GND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254316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4F0414BF-21DA-2548-889A-8F5B9185561F}"/>
              </a:ext>
            </a:extLst>
          </p:cNvPr>
          <p:cNvGrpSpPr/>
          <p:nvPr/>
        </p:nvGrpSpPr>
        <p:grpSpPr>
          <a:xfrm>
            <a:off x="1763481" y="676245"/>
            <a:ext cx="8665037" cy="4535424"/>
            <a:chOff x="217606" y="1261872"/>
            <a:chExt cx="8665037" cy="4535424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0A8E1281-C8CB-B940-8A74-24336AB4BA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965" t="11186" r="4872" b="9615"/>
            <a:stretch/>
          </p:blipFill>
          <p:spPr>
            <a:xfrm>
              <a:off x="1545336" y="1261872"/>
              <a:ext cx="6803136" cy="4535424"/>
            </a:xfrm>
            <a:prstGeom prst="rect">
              <a:avLst/>
            </a:prstGeom>
          </p:spPr>
        </p:pic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28BD6CB5-0455-664C-A59B-91DDBC12F575}"/>
                </a:ext>
              </a:extLst>
            </p:cNvPr>
            <p:cNvCxnSpPr/>
            <p:nvPr/>
          </p:nvCxnSpPr>
          <p:spPr>
            <a:xfrm flipV="1">
              <a:off x="220006" y="1540115"/>
              <a:ext cx="8660237" cy="30002"/>
            </a:xfrm>
            <a:prstGeom prst="line">
              <a:avLst/>
            </a:prstGeom>
            <a:ln>
              <a:solidFill>
                <a:srgbClr val="0000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096DC48-8098-DF43-AB27-BF97605CD767}"/>
                </a:ext>
              </a:extLst>
            </p:cNvPr>
            <p:cNvCxnSpPr/>
            <p:nvPr/>
          </p:nvCxnSpPr>
          <p:spPr>
            <a:xfrm flipV="1">
              <a:off x="222406" y="1732519"/>
              <a:ext cx="8660237" cy="30002"/>
            </a:xfrm>
            <a:prstGeom prst="line">
              <a:avLst/>
            </a:prstGeom>
            <a:ln>
              <a:solidFill>
                <a:srgbClr val="0000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2B9F8D4-BEF8-3242-9B32-479FBD94B84E}"/>
                </a:ext>
              </a:extLst>
            </p:cNvPr>
            <p:cNvCxnSpPr/>
            <p:nvPr/>
          </p:nvCxnSpPr>
          <p:spPr>
            <a:xfrm>
              <a:off x="1950053" y="1980144"/>
              <a:ext cx="20001" cy="1440105"/>
            </a:xfrm>
            <a:prstGeom prst="line">
              <a:avLst/>
            </a:prstGeom>
            <a:ln>
              <a:solidFill>
                <a:srgbClr val="0000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620E5DAB-1073-254A-9E19-ED8CDF6E6725}"/>
                </a:ext>
              </a:extLst>
            </p:cNvPr>
            <p:cNvGrpSpPr/>
            <p:nvPr/>
          </p:nvGrpSpPr>
          <p:grpSpPr>
            <a:xfrm>
              <a:off x="2144850" y="1980144"/>
              <a:ext cx="442401" cy="1440105"/>
              <a:chOff x="2144850" y="1980144"/>
              <a:chExt cx="442401" cy="1440105"/>
            </a:xfrm>
          </p:grpSpPr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AE492C5B-34CD-0243-87D3-5EE5F7DAB41C}"/>
                  </a:ext>
                </a:extLst>
              </p:cNvPr>
              <p:cNvCxnSpPr/>
              <p:nvPr/>
            </p:nvCxnSpPr>
            <p:spPr>
              <a:xfrm>
                <a:off x="2144850" y="1980144"/>
                <a:ext cx="20001" cy="1440105"/>
              </a:xfrm>
              <a:prstGeom prst="line">
                <a:avLst/>
              </a:prstGeom>
              <a:ln>
                <a:solidFill>
                  <a:srgbClr val="0000FF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08DF4B62-E7A4-0C46-B53E-216D4422900C}"/>
                  </a:ext>
                </a:extLst>
              </p:cNvPr>
              <p:cNvCxnSpPr/>
              <p:nvPr/>
            </p:nvCxnSpPr>
            <p:spPr>
              <a:xfrm>
                <a:off x="2372453" y="1980144"/>
                <a:ext cx="20001" cy="1440105"/>
              </a:xfrm>
              <a:prstGeom prst="line">
                <a:avLst/>
              </a:prstGeom>
              <a:ln>
                <a:solidFill>
                  <a:srgbClr val="0000FF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1317764A-3F47-ED40-827D-A4CD01F96596}"/>
                  </a:ext>
                </a:extLst>
              </p:cNvPr>
              <p:cNvCxnSpPr/>
              <p:nvPr/>
            </p:nvCxnSpPr>
            <p:spPr>
              <a:xfrm>
                <a:off x="2567250" y="1980144"/>
                <a:ext cx="20001" cy="1440105"/>
              </a:xfrm>
              <a:prstGeom prst="line">
                <a:avLst/>
              </a:prstGeom>
              <a:ln>
                <a:solidFill>
                  <a:srgbClr val="0000FF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0272DF18-450D-8741-AE66-5412EA592671}"/>
                </a:ext>
              </a:extLst>
            </p:cNvPr>
            <p:cNvGrpSpPr/>
            <p:nvPr/>
          </p:nvGrpSpPr>
          <p:grpSpPr>
            <a:xfrm>
              <a:off x="4182509" y="3520259"/>
              <a:ext cx="637198" cy="1440105"/>
              <a:chOff x="2102453" y="2132544"/>
              <a:chExt cx="637198" cy="1440105"/>
            </a:xfrm>
          </p:grpSpPr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79550DE2-D828-8B41-A65A-95C0738A45DC}"/>
                  </a:ext>
                </a:extLst>
              </p:cNvPr>
              <p:cNvCxnSpPr/>
              <p:nvPr/>
            </p:nvCxnSpPr>
            <p:spPr>
              <a:xfrm>
                <a:off x="2102453" y="2132544"/>
                <a:ext cx="20001" cy="1440105"/>
              </a:xfrm>
              <a:prstGeom prst="line">
                <a:avLst/>
              </a:prstGeom>
              <a:ln>
                <a:solidFill>
                  <a:srgbClr val="0000FF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BB22ED94-ED53-744E-B9B7-C2820B3D6AE0}"/>
                  </a:ext>
                </a:extLst>
              </p:cNvPr>
              <p:cNvCxnSpPr/>
              <p:nvPr/>
            </p:nvCxnSpPr>
            <p:spPr>
              <a:xfrm>
                <a:off x="2297250" y="2132544"/>
                <a:ext cx="20001" cy="1440105"/>
              </a:xfrm>
              <a:prstGeom prst="line">
                <a:avLst/>
              </a:prstGeom>
              <a:ln>
                <a:solidFill>
                  <a:srgbClr val="0000FF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83865D0E-E836-C94F-B8FB-495C72408653}"/>
                  </a:ext>
                </a:extLst>
              </p:cNvPr>
              <p:cNvCxnSpPr/>
              <p:nvPr/>
            </p:nvCxnSpPr>
            <p:spPr>
              <a:xfrm>
                <a:off x="2524853" y="2132544"/>
                <a:ext cx="20001" cy="1440105"/>
              </a:xfrm>
              <a:prstGeom prst="line">
                <a:avLst/>
              </a:prstGeom>
              <a:ln>
                <a:solidFill>
                  <a:srgbClr val="0000FF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9F1159C0-15DE-1F4F-859D-85555086DEE2}"/>
                  </a:ext>
                </a:extLst>
              </p:cNvPr>
              <p:cNvCxnSpPr/>
              <p:nvPr/>
            </p:nvCxnSpPr>
            <p:spPr>
              <a:xfrm>
                <a:off x="2719650" y="2132544"/>
                <a:ext cx="20001" cy="1440105"/>
              </a:xfrm>
              <a:prstGeom prst="line">
                <a:avLst/>
              </a:prstGeom>
              <a:ln>
                <a:solidFill>
                  <a:srgbClr val="0000FF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23F49B1E-4DF3-EE48-AA76-515D40957D5D}"/>
                </a:ext>
              </a:extLst>
            </p:cNvPr>
            <p:cNvGrpSpPr/>
            <p:nvPr/>
          </p:nvGrpSpPr>
          <p:grpSpPr>
            <a:xfrm>
              <a:off x="217606" y="5132766"/>
              <a:ext cx="8662637" cy="222406"/>
              <a:chOff x="217606" y="5132766"/>
              <a:chExt cx="8662637" cy="222406"/>
            </a:xfrm>
          </p:grpSpPr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5E2D9D01-02D2-614F-B570-1F4723775D3F}"/>
                  </a:ext>
                </a:extLst>
              </p:cNvPr>
              <p:cNvCxnSpPr/>
              <p:nvPr/>
            </p:nvCxnSpPr>
            <p:spPr>
              <a:xfrm flipV="1">
                <a:off x="217606" y="5132766"/>
                <a:ext cx="8660237" cy="30002"/>
              </a:xfrm>
              <a:prstGeom prst="line">
                <a:avLst/>
              </a:prstGeom>
              <a:ln>
                <a:solidFill>
                  <a:srgbClr val="0000FF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A7539346-3A5D-4445-8070-6FFF79C361DE}"/>
                  </a:ext>
                </a:extLst>
              </p:cNvPr>
              <p:cNvCxnSpPr/>
              <p:nvPr/>
            </p:nvCxnSpPr>
            <p:spPr>
              <a:xfrm flipV="1">
                <a:off x="220006" y="5325170"/>
                <a:ext cx="8660237" cy="30002"/>
              </a:xfrm>
              <a:prstGeom prst="line">
                <a:avLst/>
              </a:prstGeom>
              <a:ln>
                <a:solidFill>
                  <a:srgbClr val="0000FF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6014076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 descr="Screen Shot 2017-01-22 at 1.51.22 PM.png">
            <a:extLst>
              <a:ext uri="{FF2B5EF4-FFF2-40B4-BE49-F238E27FC236}">
                <a16:creationId xmlns:a16="http://schemas.microsoft.com/office/drawing/2014/main" id="{DB91D46F-BB89-1D42-B606-06B2E8528A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1151" y="379648"/>
            <a:ext cx="7280199" cy="2330371"/>
          </a:xfrm>
          <a:prstGeom prst="rect">
            <a:avLst/>
          </a:prstGeom>
        </p:spPr>
      </p:pic>
      <p:pic>
        <p:nvPicPr>
          <p:cNvPr id="29" name="Picture 28" descr="Screen Shot 2017-01-22 at 1.51.44 PM.png">
            <a:extLst>
              <a:ext uri="{FF2B5EF4-FFF2-40B4-BE49-F238E27FC236}">
                <a16:creationId xmlns:a16="http://schemas.microsoft.com/office/drawing/2014/main" id="{F37AB288-76A4-DF4E-A786-12F42C0313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3070" y="2719251"/>
            <a:ext cx="3490300" cy="3179865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54709775-022A-5447-AA85-3C342DCBBB2E}"/>
              </a:ext>
            </a:extLst>
          </p:cNvPr>
          <p:cNvSpPr/>
          <p:nvPr/>
        </p:nvSpPr>
        <p:spPr>
          <a:xfrm>
            <a:off x="10077674" y="1175501"/>
            <a:ext cx="9546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BTD-ELV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49A3227-6E34-394B-A3D6-6C05E76EE37D}"/>
              </a:ext>
            </a:extLst>
          </p:cNvPr>
          <p:cNvSpPr/>
          <p:nvPr/>
        </p:nvSpPr>
        <p:spPr>
          <a:xfrm>
            <a:off x="1310207" y="1175501"/>
            <a:ext cx="9253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BTA-ELV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86414C12-585B-304B-AEF5-D6FB8A868B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7414" y="2708977"/>
            <a:ext cx="3748206" cy="3179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5262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7-01-22 at 2.12.06 PM.png">
            <a:extLst>
              <a:ext uri="{FF2B5EF4-FFF2-40B4-BE49-F238E27FC236}">
                <a16:creationId xmlns:a16="http://schemas.microsoft.com/office/drawing/2014/main" id="{FBF5E8C7-87D2-D548-AAC7-724C405701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4050" y="1670050"/>
            <a:ext cx="5803900" cy="351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7700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7-01-22 at 1.55.52 PM.png">
            <a:extLst>
              <a:ext uri="{FF2B5EF4-FFF2-40B4-BE49-F238E27FC236}">
                <a16:creationId xmlns:a16="http://schemas.microsoft.com/office/drawing/2014/main" id="{6C6EFDF4-0A2D-2B4E-B116-E76810F65E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1812" y="241269"/>
            <a:ext cx="4728376" cy="5651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5551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2F3F290-10C6-C545-95B2-BA6ECB36E0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3050" y="1104900"/>
            <a:ext cx="9105900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8801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868</TotalTime>
  <Words>296</Words>
  <Application>Microsoft Macintosh PowerPoint</Application>
  <PresentationFormat>Widescreen</PresentationFormat>
  <Paragraphs>44</Paragraphs>
  <Slides>16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Bahnschrift</vt:lpstr>
      <vt:lpstr>Calibri</vt:lpstr>
      <vt:lpstr>Calibri Light</vt:lpstr>
      <vt:lpstr>Office Theme</vt:lpstr>
      <vt:lpstr>Equation</vt:lpstr>
      <vt:lpstr>PowerPoint Presentation</vt:lpstr>
      <vt:lpstr>Projects-Based Arduino/Raspberry Pi Activities</vt:lpstr>
      <vt:lpstr>Arduino Based Mechanics Activities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Activity 2 </vt:lpstr>
      <vt:lpstr>Issues and Teaching Moments</vt:lpstr>
      <vt:lpstr>Activity 3</vt:lpstr>
      <vt:lpstr>Issues and Teaching Moments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Toni Rigolosi</dc:creator>
  <cp:lastModifiedBy>Carl Frederickson</cp:lastModifiedBy>
  <cp:revision>52</cp:revision>
  <dcterms:created xsi:type="dcterms:W3CDTF">2021-05-26T15:08:05Z</dcterms:created>
  <dcterms:modified xsi:type="dcterms:W3CDTF">2021-07-23T18:59:43Z</dcterms:modified>
</cp:coreProperties>
</file>